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2609E-1CA3-CF46-AF20-42A1DD952703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1613C-044B-044B-9973-80886E76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88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14,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MEXICO: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53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72064"/>
            <a:ext cx="7024744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15064"/>
            <a:ext cx="7406241" cy="4331736"/>
          </a:xfrm>
        </p:spPr>
        <p:txBody>
          <a:bodyPr>
            <a:normAutofit/>
          </a:bodyPr>
          <a:lstStyle/>
          <a:p>
            <a:r>
              <a:rPr lang="en-US" dirty="0" smtClean="0"/>
              <a:t>Please read about the Maya on pg. 163 and answer question #1 in a complete sentence and #2 using the Elephant Paragraph format:</a:t>
            </a:r>
          </a:p>
          <a:p>
            <a:pPr lvl="1"/>
            <a:r>
              <a:rPr lang="en-US" sz="2000" dirty="0"/>
              <a:t>Introduction sentence</a:t>
            </a:r>
          </a:p>
          <a:p>
            <a:pPr lvl="1"/>
            <a:r>
              <a:rPr lang="en-US" sz="2000" dirty="0"/>
              <a:t>Supporting information sentence</a:t>
            </a:r>
          </a:p>
          <a:p>
            <a:pPr lvl="1"/>
            <a:r>
              <a:rPr lang="en-US" sz="2000" dirty="0"/>
              <a:t>Supporting information sentence</a:t>
            </a:r>
          </a:p>
          <a:p>
            <a:pPr lvl="1"/>
            <a:r>
              <a:rPr lang="en-US" sz="2000" dirty="0"/>
              <a:t>Outside information sentence</a:t>
            </a:r>
          </a:p>
          <a:p>
            <a:pPr lvl="1"/>
            <a:r>
              <a:rPr lang="en-US" sz="2000" dirty="0"/>
              <a:t>Concluding </a:t>
            </a:r>
            <a:r>
              <a:rPr lang="en-US" sz="2000" dirty="0" smtClean="0"/>
              <a:t>sentence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dirty="0" smtClean="0"/>
              <a:t>*NOTICE THAT #2 ASKS </a:t>
            </a:r>
            <a:r>
              <a:rPr lang="en-US" b="1" u="sng" dirty="0" smtClean="0"/>
              <a:t>2</a:t>
            </a:r>
            <a:r>
              <a:rPr lang="en-US" dirty="0" smtClean="0"/>
              <a:t> QUESTIONS*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0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72064"/>
            <a:ext cx="7024744" cy="1143000"/>
          </a:xfrm>
        </p:spPr>
        <p:txBody>
          <a:bodyPr/>
          <a:lstStyle/>
          <a:p>
            <a:r>
              <a:rPr lang="en-US" dirty="0" smtClean="0"/>
              <a:t>Economic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15064"/>
            <a:ext cx="7338508" cy="4017565"/>
          </a:xfrm>
        </p:spPr>
        <p:txBody>
          <a:bodyPr>
            <a:normAutofit/>
          </a:bodyPr>
          <a:lstStyle/>
          <a:p>
            <a:r>
              <a:rPr lang="en-US" dirty="0" smtClean="0"/>
              <a:t>Manufacturing and Mining = important!</a:t>
            </a:r>
          </a:p>
          <a:p>
            <a:r>
              <a:rPr lang="en-US" dirty="0" smtClean="0"/>
              <a:t>Service Industries also important.</a:t>
            </a:r>
          </a:p>
          <a:p>
            <a:r>
              <a:rPr lang="en-US" b="1" u="sng" dirty="0" smtClean="0"/>
              <a:t>Service Industry:</a:t>
            </a:r>
            <a:r>
              <a:rPr lang="en-US" dirty="0" smtClean="0"/>
              <a:t> a business that provides services to people instead of making goods.</a:t>
            </a:r>
          </a:p>
          <a:p>
            <a:pPr lvl="1"/>
            <a:r>
              <a:rPr lang="en-US" dirty="0" smtClean="0"/>
              <a:t>Banking &amp; Tourism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Geography of Mexico influences the econ.</a:t>
            </a:r>
          </a:p>
          <a:p>
            <a:r>
              <a:rPr lang="en-US" dirty="0"/>
              <a:t>How? 3 major economic regions</a:t>
            </a:r>
          </a:p>
          <a:p>
            <a:pPr lvl="1"/>
            <a:r>
              <a:rPr lang="en-US" dirty="0"/>
              <a:t>The North, The South and Central Mexico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181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72064"/>
            <a:ext cx="7024744" cy="1143000"/>
          </a:xfrm>
        </p:spPr>
        <p:txBody>
          <a:bodyPr/>
          <a:lstStyle/>
          <a:p>
            <a:r>
              <a:rPr lang="en-US" dirty="0" smtClean="0"/>
              <a:t>Central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47333"/>
            <a:ext cx="7355441" cy="388529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economic center of Mexico.</a:t>
            </a:r>
          </a:p>
          <a:p>
            <a:r>
              <a:rPr lang="en-US" sz="2800" dirty="0" smtClean="0"/>
              <a:t>Home to more than ½ population.</a:t>
            </a:r>
          </a:p>
          <a:p>
            <a:r>
              <a:rPr lang="en-US" sz="2800" dirty="0" smtClean="0"/>
              <a:t>Climate = good for agriculture.</a:t>
            </a:r>
          </a:p>
          <a:p>
            <a:r>
              <a:rPr lang="en-US" sz="2800" dirty="0" smtClean="0"/>
              <a:t>Large industrial cities = Mexico City and Guadalajara help economy grow.</a:t>
            </a:r>
          </a:p>
          <a:p>
            <a:r>
              <a:rPr lang="en-US" sz="2800" dirty="0" smtClean="0"/>
              <a:t>Mexico city has 24 million people and is center of Mexico’s government.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75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8998"/>
            <a:ext cx="7024744" cy="1143000"/>
          </a:xfrm>
        </p:spPr>
        <p:txBody>
          <a:bodyPr/>
          <a:lstStyle/>
          <a:p>
            <a:r>
              <a:rPr lang="en-US" dirty="0" smtClean="0"/>
              <a:t>The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1998"/>
            <a:ext cx="7355441" cy="40006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North econ region includes Baja &amp; the northern part of the Plateau.</a:t>
            </a:r>
          </a:p>
          <a:p>
            <a:r>
              <a:rPr lang="en-US" dirty="0" smtClean="0"/>
              <a:t>Irrigation aids in farming this land for:</a:t>
            </a:r>
          </a:p>
          <a:p>
            <a:pPr lvl="1"/>
            <a:r>
              <a:rPr lang="en-US" dirty="0" smtClean="0"/>
              <a:t>Cotton, fruits, cereals, vegetables</a:t>
            </a:r>
          </a:p>
          <a:p>
            <a:r>
              <a:rPr lang="en-US" b="1" i="1" dirty="0" smtClean="0"/>
              <a:t>Vaqueros</a:t>
            </a:r>
            <a:r>
              <a:rPr lang="en-US" dirty="0" smtClean="0"/>
              <a:t> (cowhands) ranch the area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attle, sheep, goats, pigs</a:t>
            </a:r>
          </a:p>
          <a:p>
            <a:r>
              <a:rPr lang="en-US" dirty="0" smtClean="0"/>
              <a:t>Largest city = Monterrey = Steel Production</a:t>
            </a:r>
          </a:p>
          <a:p>
            <a:pPr lvl="1"/>
            <a:r>
              <a:rPr lang="en-US" dirty="0" smtClean="0"/>
              <a:t>Mine = copper, silver, lead, zinc</a:t>
            </a:r>
          </a:p>
          <a:p>
            <a:r>
              <a:rPr lang="en-US" dirty="0" smtClean="0"/>
              <a:t>Many work in </a:t>
            </a:r>
            <a:r>
              <a:rPr lang="en-US" b="1" i="1" dirty="0" smtClean="0"/>
              <a:t>Maquiladoras</a:t>
            </a:r>
            <a:r>
              <a:rPr lang="en-US" dirty="0" smtClean="0"/>
              <a:t> = Factories</a:t>
            </a:r>
          </a:p>
          <a:p>
            <a:pPr lvl="1"/>
            <a:r>
              <a:rPr lang="en-US" dirty="0" smtClean="0"/>
              <a:t>Cars, computers, stereos, other electronics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7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05930"/>
            <a:ext cx="7024744" cy="1143000"/>
          </a:xfrm>
        </p:spPr>
        <p:txBody>
          <a:bodyPr/>
          <a:lstStyle/>
          <a:p>
            <a:r>
              <a:rPr lang="en-US" dirty="0" smtClean="0"/>
              <a:t>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8930"/>
            <a:ext cx="6777317" cy="3983699"/>
          </a:xfrm>
        </p:spPr>
        <p:txBody>
          <a:bodyPr/>
          <a:lstStyle/>
          <a:p>
            <a:r>
              <a:rPr lang="en-US" dirty="0" smtClean="0"/>
              <a:t>The South is from Mexico city to the Yucatan Peninsula</a:t>
            </a:r>
          </a:p>
          <a:p>
            <a:r>
              <a:rPr lang="en-US" dirty="0" smtClean="0"/>
              <a:t>Poorest economic region of Mexico.</a:t>
            </a:r>
          </a:p>
          <a:p>
            <a:r>
              <a:rPr lang="en-US" dirty="0" smtClean="0"/>
              <a:t>Most are </a:t>
            </a:r>
            <a:r>
              <a:rPr lang="en-US" b="1" u="sng" dirty="0"/>
              <a:t>S</a:t>
            </a:r>
            <a:r>
              <a:rPr lang="en-US" b="1" u="sng" dirty="0" smtClean="0"/>
              <a:t>ubsistence Farmers</a:t>
            </a:r>
            <a:r>
              <a:rPr lang="en-US" dirty="0" smtClean="0"/>
              <a:t>: who grow just enough for their families.</a:t>
            </a:r>
          </a:p>
          <a:p>
            <a:r>
              <a:rPr lang="en-US" dirty="0" smtClean="0"/>
              <a:t>Wealthier farmers in the Basins grow coffee or sugarcane on </a:t>
            </a:r>
            <a:r>
              <a:rPr lang="en-US" b="1" u="sng" dirty="0" smtClean="0"/>
              <a:t>Plantations:</a:t>
            </a:r>
            <a:r>
              <a:rPr lang="en-US" dirty="0" smtClean="0"/>
              <a:t> large farms that grow and sell a single crop.</a:t>
            </a:r>
          </a:p>
          <a:p>
            <a:r>
              <a:rPr lang="en-US" dirty="0" smtClean="0"/>
              <a:t>Tourism is also important to this region.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9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8997"/>
            <a:ext cx="7024744" cy="1143000"/>
          </a:xfrm>
        </p:spPr>
        <p:txBody>
          <a:bodyPr/>
          <a:lstStyle/>
          <a:p>
            <a:r>
              <a:rPr lang="en-US" dirty="0" smtClean="0"/>
              <a:t>Economic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1998"/>
            <a:ext cx="6777317" cy="4000632"/>
          </a:xfrm>
        </p:spPr>
        <p:txBody>
          <a:bodyPr/>
          <a:lstStyle/>
          <a:p>
            <a:r>
              <a:rPr lang="en-US" dirty="0" smtClean="0"/>
              <a:t>Over the years, Mexico has </a:t>
            </a:r>
            <a:r>
              <a:rPr lang="en-US" b="1" u="sng" dirty="0" smtClean="0"/>
              <a:t>Industrialized:</a:t>
            </a:r>
            <a:r>
              <a:rPr lang="en-US" dirty="0" smtClean="0"/>
              <a:t> where industry has replaced farming as it’s major economic activity.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Several problems arise as a country industrializes, Mexico has faced many.</a:t>
            </a:r>
          </a:p>
        </p:txBody>
      </p:sp>
    </p:spTree>
    <p:extLst>
      <p:ext uri="{BB962C8B-B14F-4D97-AF65-F5344CB8AC3E}">
        <p14:creationId xmlns:p14="http://schemas.microsoft.com/office/powerpoint/2010/main" val="312813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87708" cy="3508977"/>
          </a:xfrm>
        </p:spPr>
        <p:txBody>
          <a:bodyPr/>
          <a:lstStyle/>
          <a:p>
            <a:r>
              <a:rPr lang="en-US" b="1" dirty="0"/>
              <a:t>Pollution</a:t>
            </a:r>
            <a:r>
              <a:rPr lang="en-US" dirty="0"/>
              <a:t>: The </a:t>
            </a:r>
            <a:r>
              <a:rPr lang="en-US" b="1" u="sng" dirty="0"/>
              <a:t>Smog:</a:t>
            </a:r>
            <a:r>
              <a:rPr lang="en-US" dirty="0"/>
              <a:t> fog mixed with smoke and chemicals, clouds in between Mexico’s mountain ranges.</a:t>
            </a:r>
          </a:p>
          <a:p>
            <a:r>
              <a:rPr lang="en-US" dirty="0" smtClean="0"/>
              <a:t>Pollution can make people sick // Schoolchildren wear masks to school.</a:t>
            </a:r>
          </a:p>
          <a:p>
            <a:r>
              <a:rPr lang="en-US" dirty="0" smtClean="0"/>
              <a:t>Farmers burn the forests to make room for crops, but less trees = less oxygen renewed.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4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259" y="2344371"/>
            <a:ext cx="7219975" cy="3508977"/>
          </a:xfrm>
        </p:spPr>
        <p:txBody>
          <a:bodyPr/>
          <a:lstStyle/>
          <a:p>
            <a:r>
              <a:rPr lang="en-US" b="1" dirty="0" smtClean="0"/>
              <a:t>Population Changes:</a:t>
            </a:r>
            <a:r>
              <a:rPr lang="en-US" dirty="0" smtClean="0"/>
              <a:t> Mexico’s population is growing 2x as fast as the USA.</a:t>
            </a:r>
          </a:p>
          <a:p>
            <a:r>
              <a:rPr lang="en-US" dirty="0" smtClean="0"/>
              <a:t>Diet and healthcare improvements = people are living longer.</a:t>
            </a:r>
          </a:p>
          <a:p>
            <a:r>
              <a:rPr lang="en-US" dirty="0" smtClean="0"/>
              <a:t>Mexico does not have enough jobs for it’s large population.</a:t>
            </a:r>
          </a:p>
          <a:p>
            <a:r>
              <a:rPr lang="en-US" dirty="0" smtClean="0"/>
              <a:t>Many have left the country in search of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8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8997"/>
            <a:ext cx="7024744" cy="1143000"/>
          </a:xfrm>
        </p:spPr>
        <p:txBody>
          <a:bodyPr/>
          <a:lstStyle/>
          <a:p>
            <a:r>
              <a:rPr lang="en-US" dirty="0" smtClean="0"/>
              <a:t>Economic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1998"/>
            <a:ext cx="6777317" cy="4000632"/>
          </a:xfrm>
        </p:spPr>
        <p:txBody>
          <a:bodyPr/>
          <a:lstStyle/>
          <a:p>
            <a:r>
              <a:rPr lang="en-US" b="1" dirty="0" smtClean="0"/>
              <a:t>Free Trade: </a:t>
            </a:r>
            <a:r>
              <a:rPr lang="en-US" dirty="0" smtClean="0"/>
              <a:t>in 1993 = Mexico, USA, &amp; Canada approved the North American Free Trade Agreement (NAFTA)</a:t>
            </a:r>
          </a:p>
          <a:p>
            <a:r>
              <a:rPr lang="en-US" dirty="0" smtClean="0"/>
              <a:t>This agreement lets goods and money travel more freely between the 3 countries. </a:t>
            </a:r>
          </a:p>
          <a:p>
            <a:r>
              <a:rPr lang="en-US" dirty="0" smtClean="0"/>
              <a:t>Many hoped that NAFTA would increase Mexico’s economy and create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43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5030</TotalTime>
  <Words>429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MEXICO:</vt:lpstr>
      <vt:lpstr>Economic Regions</vt:lpstr>
      <vt:lpstr>Central Mexico</vt:lpstr>
      <vt:lpstr>The North</vt:lpstr>
      <vt:lpstr>The South</vt:lpstr>
      <vt:lpstr>Economic Challenges</vt:lpstr>
      <vt:lpstr>Economic Challenges</vt:lpstr>
      <vt:lpstr>Economic Challenges</vt:lpstr>
      <vt:lpstr>Economic Challenges</vt:lpstr>
      <vt:lpstr>Assignment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MEXICO:</dc:title>
  <dc:creator>Christina Davidson</dc:creator>
  <cp:lastModifiedBy>Christina Davidson</cp:lastModifiedBy>
  <cp:revision>8</cp:revision>
  <cp:lastPrinted>2014-10-15T14:51:13Z</cp:lastPrinted>
  <dcterms:created xsi:type="dcterms:W3CDTF">2014-10-10T21:07:29Z</dcterms:created>
  <dcterms:modified xsi:type="dcterms:W3CDTF">2014-10-15T14:52:33Z</dcterms:modified>
</cp:coreProperties>
</file>